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5"/>
  </p:notesMasterIdLst>
  <p:sldIdLst>
    <p:sldId id="270" r:id="rId2"/>
    <p:sldId id="309" r:id="rId3"/>
    <p:sldId id="304" r:id="rId4"/>
    <p:sldId id="310" r:id="rId5"/>
    <p:sldId id="311" r:id="rId6"/>
    <p:sldId id="312" r:id="rId7"/>
    <p:sldId id="323" r:id="rId8"/>
    <p:sldId id="318" r:id="rId9"/>
    <p:sldId id="285" r:id="rId10"/>
    <p:sldId id="314" r:id="rId11"/>
    <p:sldId id="316" r:id="rId12"/>
    <p:sldId id="324" r:id="rId13"/>
    <p:sldId id="326" r:id="rId14"/>
    <p:sldId id="319" r:id="rId15"/>
    <p:sldId id="321" r:id="rId16"/>
    <p:sldId id="327" r:id="rId17"/>
    <p:sldId id="340" r:id="rId18"/>
    <p:sldId id="328" r:id="rId19"/>
    <p:sldId id="335" r:id="rId20"/>
    <p:sldId id="329" r:id="rId21"/>
    <p:sldId id="331" r:id="rId22"/>
    <p:sldId id="287" r:id="rId23"/>
    <p:sldId id="274" r:id="rId24"/>
    <p:sldId id="288" r:id="rId25"/>
    <p:sldId id="260" r:id="rId26"/>
    <p:sldId id="337" r:id="rId27"/>
    <p:sldId id="336" r:id="rId28"/>
    <p:sldId id="322" r:id="rId29"/>
    <p:sldId id="297" r:id="rId30"/>
    <p:sldId id="339" r:id="rId31"/>
    <p:sldId id="286" r:id="rId32"/>
    <p:sldId id="341" r:id="rId33"/>
    <p:sldId id="25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CFF"/>
    <a:srgbClr val="FF66FF"/>
    <a:srgbClr val="FFFF66"/>
    <a:srgbClr val="990000"/>
    <a:srgbClr val="000099"/>
    <a:srgbClr val="09028C"/>
    <a:srgbClr val="28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95" autoAdjust="0"/>
    <p:restoredTop sz="89350" autoAdjust="0"/>
  </p:normalViewPr>
  <p:slideViewPr>
    <p:cSldViewPr>
      <p:cViewPr varScale="1">
        <p:scale>
          <a:sx n="79" d="100"/>
          <a:sy n="79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87DB59-3281-4DA6-A1EF-97AE7385C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4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F11481-700A-4603-AAAE-D479AFECABBA}" type="slidenum">
              <a:rPr lang="ru-RU"/>
              <a:pPr/>
              <a:t>1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7CB0EA-8520-4DB7-A7E0-90E19EC2A3B9}" type="slidenum">
              <a:rPr lang="ru-RU"/>
              <a:pPr/>
              <a:t>10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6D66D3-5C61-4ED7-8AEF-D0F90C598387}" type="slidenum">
              <a:rPr lang="ru-RU"/>
              <a:pPr/>
              <a:t>11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735B36-5E38-410D-9F57-8C5E77EC6CB5}" type="slidenum">
              <a:rPr lang="ru-RU"/>
              <a:pPr/>
              <a:t>12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AB3B8F-D6EA-4DA9-BDCC-390B65479796}" type="slidenum">
              <a:rPr lang="ru-RU"/>
              <a:pPr/>
              <a:t>13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4B219-2278-4F57-90F6-4CD0718C694B}" type="slidenum">
              <a:rPr lang="ru-RU"/>
              <a:pPr/>
              <a:t>14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0E2D16-1686-43DE-9D77-51FD568FB010}" type="slidenum">
              <a:rPr lang="ru-RU"/>
              <a:pPr/>
              <a:t>15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DDF49E-CB7A-4257-8B59-FCA9E490A9C6}" type="slidenum">
              <a:rPr lang="ru-RU"/>
              <a:pPr/>
              <a:t>16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348B4D-D1FC-48BC-BA04-8D6236B0EC24}" type="slidenum">
              <a:rPr lang="ru-RU"/>
              <a:pPr/>
              <a:t>17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7F8138-3FFC-4490-88F9-8071650B35B6}" type="slidenum">
              <a:rPr lang="ru-RU"/>
              <a:pPr/>
              <a:t>18</a:t>
            </a:fld>
            <a:endParaRPr lang="ru-R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FF442-DE9A-42F0-81AB-99A36F0AF599}" type="slidenum">
              <a:rPr lang="ru-RU"/>
              <a:pPr/>
              <a:t>19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6907CD-73C7-4291-99C6-0F411C641492}" type="slidenum">
              <a:rPr lang="ru-RU"/>
              <a:pPr/>
              <a:t>2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BB1B2-423B-4E1D-989A-9AEC31C2734A}" type="slidenum">
              <a:rPr lang="ru-RU"/>
              <a:pPr/>
              <a:t>20</a:t>
            </a:fld>
            <a:endParaRPr 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8FDBDF-97AF-4372-9028-0E0889841F68}" type="slidenum">
              <a:rPr lang="ru-RU"/>
              <a:pPr/>
              <a:t>21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039A65-EC31-44F2-932A-9DCF11B7F612}" type="slidenum">
              <a:rPr lang="ru-RU"/>
              <a:pPr/>
              <a:t>22</a:t>
            </a:fld>
            <a:endParaRPr 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7A9CD1-D27D-406C-BFEC-CF929EF21B56}" type="slidenum">
              <a:rPr lang="ru-RU"/>
              <a:pPr/>
              <a:t>23</a:t>
            </a:fld>
            <a:endParaRPr 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427833-0449-49BC-A8B4-1F97566B78EC}" type="slidenum">
              <a:rPr lang="ru-RU"/>
              <a:pPr/>
              <a:t>24</a:t>
            </a:fld>
            <a:endParaRPr lang="ru-R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9912A-8886-4CB8-B0FC-E2186C317899}" type="slidenum">
              <a:rPr lang="ru-RU"/>
              <a:pPr/>
              <a:t>25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DC18E7-3996-4219-8059-9DBF831E43D8}" type="slidenum">
              <a:rPr lang="ru-RU"/>
              <a:pPr/>
              <a:t>26</a:t>
            </a:fld>
            <a:endParaRPr 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56CDEE-9891-4CEA-B3A7-7554EB76DF26}" type="slidenum">
              <a:rPr lang="ru-RU"/>
              <a:pPr/>
              <a:t>27</a:t>
            </a:fld>
            <a:endParaRPr 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9025C-7B1F-4706-9929-E0F28BAA6E1B}" type="slidenum">
              <a:rPr lang="ru-RU"/>
              <a:pPr/>
              <a:t>28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29335-4DC3-4756-BC7D-9D89B7A2F339}" type="slidenum">
              <a:rPr lang="ru-RU"/>
              <a:pPr/>
              <a:t>29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1C52A5-5FED-4FA3-9F0F-EDABE9B7EC2B}" type="slidenum">
              <a:rPr lang="ru-RU"/>
              <a:pPr/>
              <a:t>3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821EFD-09FC-4256-A8D5-B3E8C3AA311F}" type="slidenum">
              <a:rPr lang="ru-RU"/>
              <a:pPr/>
              <a:t>30</a:t>
            </a:fld>
            <a:endParaRPr lang="ru-RU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5A46F7-6990-4077-91BD-BAA8AAD3C33E}" type="slidenum">
              <a:rPr lang="ru-RU"/>
              <a:pPr/>
              <a:t>31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00269E-BA57-4294-B243-251CB945170B}" type="slidenum">
              <a:rPr lang="ru-RU"/>
              <a:pPr/>
              <a:t>32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6616C7-38DD-4DDE-AFD5-5309E80AEFD1}" type="slidenum">
              <a:rPr lang="ru-RU"/>
              <a:pPr/>
              <a:t>33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524C62-6682-4B97-96CB-292E7721E65A}" type="slidenum">
              <a:rPr lang="ru-RU"/>
              <a:pPr/>
              <a:t>4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25A781-5E23-42D4-B799-2ADB7548288B}" type="slidenum">
              <a:rPr lang="ru-RU"/>
              <a:pPr/>
              <a:t>5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E47008-3140-4B60-B0B0-3CDE06A1FD3E}" type="slidenum">
              <a:rPr lang="ru-RU"/>
              <a:pPr/>
              <a:t>6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99B19A-DBF0-4081-B485-9D0E804F8A50}" type="slidenum">
              <a:rPr lang="ru-RU"/>
              <a:pPr/>
              <a:t>7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5AAFEE-7C41-4E64-9837-495C0F42ACF5}" type="slidenum">
              <a:rPr lang="ru-RU"/>
              <a:pPr/>
              <a:t>8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674ED5-5FA5-4851-ACB3-2518841AFF40}" type="slidenum">
              <a:rPr lang="ru-RU"/>
              <a:pPr/>
              <a:t>9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E031-8BCA-42B8-80D5-0BAE48BF2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ABBC-11F6-41F8-803D-032BA2065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5880-F953-4D38-8B72-04B9C65B2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D520-AA77-472E-92FC-7B1234C1D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7846-1DE4-48FB-BC44-A7BC260EC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78FC6-4CE1-48A5-8E42-F8F3FAB0B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3CC0-55C8-47EE-8799-D6AA8832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8984-2972-4B7B-89AA-89E9BE898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B785-4E91-404C-8505-6BC4DA309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045D-7762-4067-A68C-DFECD2406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9D2A-E94A-4BD2-8782-B82E85A81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B400-2399-4F36-92F7-73A71ABAA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001B590-6851-4CD7-84E5-FE62A8733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file:///C:\Documents%20and%20Settings\&#1045;&#1083;&#1077;&#1085;&#1072;.W53J0E7EQTX6VFH\&#1056;&#1072;&#1073;&#1086;&#1095;&#1080;&#1081;%20&#1089;&#1090;&#1086;&#1083;\&#1045;&#1083;&#1077;&#1085;&#1072;\&#1052;&#1086;&#1103;%20&#1084;&#1091;&#1079;&#1099;&#1082;&#1072;\Secret%20Garden\Secret%20Garden%20-%20Atlantia.mp3" TargetMode="External"/><Relationship Id="rId1" Type="http://schemas.openxmlformats.org/officeDocument/2006/relationships/tags" Target="../tags/tag1.xml"/><Relationship Id="rId6" Type="http://schemas.openxmlformats.org/officeDocument/2006/relationships/hyperlink" Target="http://www.sakhfguz.ru/content/1305091200_4812.jpg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ita-li.ru/uploads/ateroskler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bms.24open.ru/images/cfed9ff9305d27a8b42fecbfdfebf50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avtoapocalypse.ucoz.com/image3691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dagpravda.ru/images/materials/full_Ibibblioteki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mtd.ucoz.ru/_fr/0/1678724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verzem/album/1/1-web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railway.gov.ua/img/rabslovo/963/04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www.rulex.ru/rpg/WebPict/fullpic/0069-023.jpg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moking.ru/contest/afanasiev_stv_9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application/public/news/781/199c4b40e11230890e0ea3f6d0b6e693_big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more.at.ua/_pu/0/96045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enews.kz/static/news/0/1/015hIhI5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e-of-sail.ucoz.com/792px-Columbus_Taking_Possession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img0.liveinternet.ru/images/attach/b/0/1592/1592612_kolumb2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91f82a36bfd9248a1617b379268d1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dreamworlds.ru/uploads/posts/2009-08/1249893389_13588-1190439-m549x500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Vincent_Willem_van_Gogh_106.jpg/529px-Vincent_Willem_van_Gogh_10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stihi.ru/pics/2009/11/19/2471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-patient.ru/oncology/prophylaxis/prophylaxis/smoking/sigaret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19400"/>
            <a:ext cx="4267200" cy="4038600"/>
          </a:xfrm>
        </p:spPr>
        <p:txBody>
          <a:bodyPr/>
          <a:lstStyle/>
          <a:p>
            <a:pPr eaLnBrk="1" hangingPunct="1"/>
            <a:endParaRPr lang="ru-RU" sz="20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Над проектом работали:</a:t>
            </a:r>
          </a:p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Педагог- организатор</a:t>
            </a:r>
          </a:p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Вишнёва Екатерина Валерьевна</a:t>
            </a:r>
          </a:p>
          <a:p>
            <a:pPr eaLnBrk="1" hangingPunct="1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</a:rPr>
              <a:t>Учреждение образования «Наровлянский государственный профессиональный лицей»</a:t>
            </a:r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239000" cy="158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4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Влияние курения </a:t>
            </a:r>
          </a:p>
          <a:p>
            <a:pPr algn="ctr"/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алкоголя на здоровье человека</a:t>
            </a:r>
          </a:p>
        </p:txBody>
      </p:sp>
      <p:pic>
        <p:nvPicPr>
          <p:cNvPr id="75782" name="Secret Garden - Atlanti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2600" y="6324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Картинка 103 из 42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667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2819400" y="6477000"/>
            <a:ext cx="23622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Prezentacii.com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 advTm="118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2"/>
                </p:tgtEl>
              </p:cMediaNode>
            </p:audio>
          </p:childTnLst>
        </p:cTn>
      </p:par>
    </p:tnLst>
    <p:bldLst>
      <p:bldP spid="75779" grpId="0" build="p"/>
      <p:bldP spid="757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Рисунок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0"/>
            <a:ext cx="242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8" name="Picture 6" descr="Картинка 7 из 1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3581400"/>
            <a:ext cx="2252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1. Влияние табачного дыма на кровь и мозг.</a:t>
            </a:r>
            <a:r>
              <a:rPr lang="ru-RU" sz="4000" smtClean="0"/>
              <a:t> </a:t>
            </a:r>
          </a:p>
        </p:txBody>
      </p:sp>
      <p:pic>
        <p:nvPicPr>
          <p:cNvPr id="197645" name="Picture 13" descr="Картинка 152 из 17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676400"/>
            <a:ext cx="6324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2819400" y="3352800"/>
            <a:ext cx="3276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280064"/>
                </a:solidFill>
                <a:latin typeface="Times New Roman" pitchFamily="18" charset="0"/>
              </a:rPr>
              <a:t>После выкуривания одной сигареты у курящих, сужаются кровеносные сосуды, наступает кислородное голодание, которое длиться около часа. </a:t>
            </a:r>
          </a:p>
          <a:p>
            <a:pPr algn="ctr"/>
            <a:r>
              <a:rPr lang="ru-RU" sz="2000" b="1">
                <a:solidFill>
                  <a:srgbClr val="CC0000"/>
                </a:solidFill>
                <a:latin typeface="Times New Roman" pitchFamily="18" charset="0"/>
              </a:rPr>
              <a:t>Погибают клетки мозга, нарушается память.</a:t>
            </a:r>
          </a:p>
        </p:txBody>
      </p:sp>
    </p:spTree>
  </p:cSld>
  <p:clrMapOvr>
    <a:masterClrMapping/>
  </p:clrMapOvr>
  <p:transition advTm="2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  <p:bldP spid="1976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67" name="Picture 15" descr="Картинка 25 из 54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524000"/>
            <a:ext cx="3240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9028C"/>
                </a:solidFill>
                <a:latin typeface="Times New Roman" pitchFamily="18" charset="0"/>
              </a:rPr>
              <a:t>2. Влияние табака на органы дыхания.</a:t>
            </a: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152400" y="487680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доза радиации, в 7 раз выше ПДК </a:t>
            </a:r>
          </a:p>
        </p:txBody>
      </p:sp>
      <p:pic>
        <p:nvPicPr>
          <p:cNvPr id="202768" name="Picture 16" descr="Картинка 9 из 989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4000"/>
          <a:stretch>
            <a:fillRect/>
          </a:stretch>
        </p:blipFill>
        <p:spPr bwMode="auto">
          <a:xfrm>
            <a:off x="5334000" y="1371600"/>
            <a:ext cx="3276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5334000" y="52578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16 часов дышать выхлопными газами на автостраде</a:t>
            </a: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V="1">
            <a:off x="838200" y="2971800"/>
            <a:ext cx="762000" cy="1905000"/>
          </a:xfrm>
          <a:prstGeom prst="line">
            <a:avLst/>
          </a:prstGeom>
          <a:noFill/>
          <a:ln w="57150" cmpd="thinThick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4038600" y="2895600"/>
            <a:ext cx="3352800" cy="0"/>
          </a:xfrm>
          <a:prstGeom prst="line">
            <a:avLst/>
          </a:prstGeom>
          <a:noFill/>
          <a:ln w="57150" cmpd="thinThick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22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66" grpId="0"/>
      <p:bldP spid="202769" grpId="0"/>
      <p:bldP spid="202770" grpId="0" animBg="1"/>
      <p:bldP spid="2027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57" name="Picture 49" descr="Картинка 21 из 25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05000"/>
            <a:ext cx="48006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9028C"/>
                </a:solidFill>
                <a:latin typeface="Times New Roman" pitchFamily="18" charset="0"/>
              </a:rPr>
              <a:t>2. Влияние табака на органы дыхания.</a:t>
            </a:r>
          </a:p>
        </p:txBody>
      </p:sp>
      <p:sp>
        <p:nvSpPr>
          <p:cNvPr id="222234" name="Rectangle 26"/>
          <p:cNvSpPr>
            <a:spLocks noChangeArrowheads="1"/>
          </p:cNvSpPr>
          <p:nvPr/>
        </p:nvSpPr>
        <p:spPr bwMode="auto">
          <a:xfrm>
            <a:off x="228600" y="3200400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пневмония</a:t>
            </a:r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1752600" y="3429000"/>
            <a:ext cx="1143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29" name="Line 121"/>
          <p:cNvSpPr>
            <a:spLocks noChangeShapeType="1"/>
          </p:cNvSpPr>
          <p:nvPr/>
        </p:nvSpPr>
        <p:spPr bwMode="auto">
          <a:xfrm>
            <a:off x="1600200" y="1981200"/>
            <a:ext cx="1295400" cy="1143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30" name="Rectangle 122"/>
          <p:cNvSpPr>
            <a:spLocks noChangeArrowheads="1"/>
          </p:cNvSpPr>
          <p:nvPr/>
        </p:nvSpPr>
        <p:spPr bwMode="auto">
          <a:xfrm>
            <a:off x="304800" y="1600200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бронхит</a:t>
            </a:r>
          </a:p>
        </p:txBody>
      </p:sp>
      <p:sp>
        <p:nvSpPr>
          <p:cNvPr id="222331" name="Rectangle 123"/>
          <p:cNvSpPr>
            <a:spLocks noChangeArrowheads="1"/>
          </p:cNvSpPr>
          <p:nvPr/>
        </p:nvSpPr>
        <p:spPr bwMode="auto">
          <a:xfrm>
            <a:off x="152400" y="51816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Рак легких, горла, ротовой полости и т.д.</a:t>
            </a:r>
          </a:p>
        </p:txBody>
      </p:sp>
      <p:sp>
        <p:nvSpPr>
          <p:cNvPr id="222332" name="Line 124"/>
          <p:cNvSpPr>
            <a:spLocks noChangeShapeType="1"/>
          </p:cNvSpPr>
          <p:nvPr/>
        </p:nvSpPr>
        <p:spPr bwMode="auto">
          <a:xfrm flipH="1" flipV="1">
            <a:off x="3124200" y="4267200"/>
            <a:ext cx="0" cy="1905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33" name="Line 125"/>
          <p:cNvSpPr>
            <a:spLocks noChangeShapeType="1"/>
          </p:cNvSpPr>
          <p:nvPr/>
        </p:nvSpPr>
        <p:spPr bwMode="auto">
          <a:xfrm flipH="1">
            <a:off x="4495800" y="1905000"/>
            <a:ext cx="2590800" cy="1600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34" name="Rectangle 126"/>
          <p:cNvSpPr>
            <a:spLocks noChangeArrowheads="1"/>
          </p:cNvSpPr>
          <p:nvPr/>
        </p:nvSpPr>
        <p:spPr bwMode="auto">
          <a:xfrm>
            <a:off x="6499225" y="6019800"/>
            <a:ext cx="264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легочная гипертония</a:t>
            </a:r>
          </a:p>
        </p:txBody>
      </p:sp>
      <p:sp>
        <p:nvSpPr>
          <p:cNvPr id="222335" name="Rectangle 127"/>
          <p:cNvSpPr>
            <a:spLocks noChangeArrowheads="1"/>
          </p:cNvSpPr>
          <p:nvPr/>
        </p:nvSpPr>
        <p:spPr bwMode="auto">
          <a:xfrm>
            <a:off x="2362200" y="1524000"/>
            <a:ext cx="432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легочно-сердечная недостаточность</a:t>
            </a:r>
          </a:p>
        </p:txBody>
      </p:sp>
      <p:sp>
        <p:nvSpPr>
          <p:cNvPr id="222336" name="Rectangle 128"/>
          <p:cNvSpPr>
            <a:spLocks noChangeArrowheads="1"/>
          </p:cNvSpPr>
          <p:nvPr/>
        </p:nvSpPr>
        <p:spPr bwMode="auto">
          <a:xfrm>
            <a:off x="7162800" y="1371600"/>
            <a:ext cx="130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эмфизема</a:t>
            </a:r>
          </a:p>
        </p:txBody>
      </p:sp>
      <p:sp>
        <p:nvSpPr>
          <p:cNvPr id="222337" name="Rectangle 129"/>
          <p:cNvSpPr>
            <a:spLocks noChangeArrowheads="1"/>
          </p:cNvSpPr>
          <p:nvPr/>
        </p:nvSpPr>
        <p:spPr bwMode="auto">
          <a:xfrm>
            <a:off x="2438400" y="6096000"/>
            <a:ext cx="341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аллергические заболевания</a:t>
            </a:r>
          </a:p>
        </p:txBody>
      </p:sp>
      <p:sp>
        <p:nvSpPr>
          <p:cNvPr id="222338" name="Rectangle 130"/>
          <p:cNvSpPr>
            <a:spLocks noChangeArrowheads="1"/>
          </p:cNvSpPr>
          <p:nvPr/>
        </p:nvSpPr>
        <p:spPr bwMode="auto">
          <a:xfrm>
            <a:off x="7467600" y="3581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туберкулез</a:t>
            </a:r>
          </a:p>
        </p:txBody>
      </p:sp>
      <p:sp>
        <p:nvSpPr>
          <p:cNvPr id="222339" name="Line 131"/>
          <p:cNvSpPr>
            <a:spLocks noChangeShapeType="1"/>
          </p:cNvSpPr>
          <p:nvPr/>
        </p:nvSpPr>
        <p:spPr bwMode="auto">
          <a:xfrm flipH="1">
            <a:off x="4572000" y="3810000"/>
            <a:ext cx="2971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40" name="Line 132"/>
          <p:cNvSpPr>
            <a:spLocks noChangeShapeType="1"/>
          </p:cNvSpPr>
          <p:nvPr/>
        </p:nvSpPr>
        <p:spPr bwMode="auto">
          <a:xfrm flipH="1" flipV="1">
            <a:off x="4495800" y="4495800"/>
            <a:ext cx="2819400" cy="1600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41" name="Line 133"/>
          <p:cNvSpPr>
            <a:spLocks noChangeShapeType="1"/>
          </p:cNvSpPr>
          <p:nvPr/>
        </p:nvSpPr>
        <p:spPr bwMode="auto">
          <a:xfrm flipH="1">
            <a:off x="4419600" y="2133600"/>
            <a:ext cx="0" cy="1066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42" name="Line 134"/>
          <p:cNvSpPr>
            <a:spLocks noChangeShapeType="1"/>
          </p:cNvSpPr>
          <p:nvPr/>
        </p:nvSpPr>
        <p:spPr bwMode="auto">
          <a:xfrm flipV="1">
            <a:off x="1143000" y="3810000"/>
            <a:ext cx="1752600" cy="1524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1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34" grpId="0"/>
      <p:bldP spid="222251" grpId="0" animBg="1"/>
      <p:bldP spid="222329" grpId="0" animBg="1"/>
      <p:bldP spid="222330" grpId="0"/>
      <p:bldP spid="222331" grpId="0"/>
      <p:bldP spid="222332" grpId="0" animBg="1"/>
      <p:bldP spid="222333" grpId="0" animBg="1"/>
      <p:bldP spid="222334" grpId="0"/>
      <p:bldP spid="222335" grpId="0"/>
      <p:bldP spid="222336" grpId="0"/>
      <p:bldP spid="222337" grpId="0"/>
      <p:bldP spid="222338" grpId="0"/>
      <p:bldP spid="222339" grpId="0" animBg="1"/>
      <p:bldP spid="222340" grpId="0" animBg="1"/>
      <p:bldP spid="222341" grpId="0" animBg="1"/>
      <p:bldP spid="2223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9028C"/>
                </a:solidFill>
                <a:latin typeface="Times New Roman" pitchFamily="18" charset="0"/>
              </a:rPr>
              <a:t>3. Влияние табака на печень и органы пищеварения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2954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Рак желудка</a:t>
            </a: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flipV="1">
            <a:off x="1524000" y="4343400"/>
            <a:ext cx="1219200" cy="838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V="1">
            <a:off x="2819400" y="5486400"/>
            <a:ext cx="1524000" cy="1066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105400" y="2057400"/>
            <a:ext cx="1905000" cy="1143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228600" y="4953000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Гастрит 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7467600" y="3581400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Рак печени</a:t>
            </a: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7162800" y="1676400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Язва желудка</a:t>
            </a:r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H="1">
            <a:off x="6324600" y="3962400"/>
            <a:ext cx="1143000" cy="685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26324" name="Picture 20" descr="1244291495_zozhal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2895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5" name="Picture 21" descr="7d8a50991f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00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6" name="Picture 22" descr="352277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00600"/>
            <a:ext cx="26670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  <p:bldP spid="226308" grpId="0"/>
      <p:bldP spid="226309" grpId="0" animBg="1"/>
      <p:bldP spid="226311" grpId="0" animBg="1"/>
      <p:bldP spid="226313" grpId="0" animBg="1"/>
      <p:bldP spid="226314" grpId="0"/>
      <p:bldP spid="226315" grpId="0"/>
      <p:bldP spid="226318" grpId="0"/>
      <p:bldP spid="226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9028C"/>
                </a:solidFill>
                <a:latin typeface="Times New Roman" pitchFamily="18" charset="0"/>
              </a:rPr>
              <a:t>4. Сигареты и окружающая среда</a:t>
            </a:r>
            <a:endParaRPr lang="ru-RU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3962400"/>
            <a:ext cx="42672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b="1" smtClean="0">
                <a:latin typeface="Times New Roman" pitchFamily="18" charset="0"/>
              </a:rPr>
              <a:t>		</a:t>
            </a:r>
          </a:p>
        </p:txBody>
      </p:sp>
      <p:pic>
        <p:nvPicPr>
          <p:cNvPr id="208901" name="Picture 5" descr="Картинка 26 из 45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4343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52400" y="5486400"/>
            <a:ext cx="396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Общая масса выбрасываемых окурков - 2,5 млн. т. в год.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4876800" y="1524000"/>
            <a:ext cx="396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latin typeface="Times New Roman" pitchFamily="18" charset="0"/>
              </a:rPr>
              <a:t>Курильщики ежегодно выкуривают в атмосферу: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4856163" y="3733800"/>
            <a:ext cx="428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720 тонн синильной кислоты</a:t>
            </a:r>
            <a:r>
              <a:rPr lang="ru-RU" b="1">
                <a:solidFill>
                  <a:srgbClr val="990000"/>
                </a:solidFill>
              </a:rPr>
              <a:t>,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4800600" y="4572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384 тысячи тонн аммиака,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4953000" y="2819400"/>
            <a:ext cx="379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108 тысяч тонн никотина,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4953000" y="5257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600 тысяч тонн дегтя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4419600" y="5943600"/>
            <a:ext cx="440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9028C"/>
                </a:solidFill>
                <a:latin typeface="Times New Roman" pitchFamily="18" charset="0"/>
              </a:rPr>
              <a:t>и других составляющих дыма.</a:t>
            </a:r>
          </a:p>
        </p:txBody>
      </p:sp>
    </p:spTree>
  </p:cSld>
  <p:clrMapOvr>
    <a:masterClrMapping/>
  </p:clrMapOvr>
  <p:transition advTm="20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902" grpId="0"/>
      <p:bldP spid="208903" grpId="0"/>
      <p:bldP spid="208904" grpId="0"/>
      <p:bldP spid="208905" grpId="0"/>
      <p:bldP spid="208906" grpId="0"/>
      <p:bldP spid="208907" grpId="0"/>
      <p:bldP spid="2089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И. Н. Миклухо-Маклай</a:t>
            </a:r>
            <a:r>
              <a:rPr lang="ru-RU" smtClean="0"/>
              <a:t> </a:t>
            </a:r>
          </a:p>
        </p:txBody>
      </p:sp>
      <p:pic>
        <p:nvPicPr>
          <p:cNvPr id="212997" name="Picture 5" descr="Картинка 4 из 15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105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9" name="Picture 7" descr="Картинка 2 из 15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447800"/>
            <a:ext cx="3238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  <a:latin typeface="Times New Roman" pitchFamily="18" charset="0"/>
              </a:rPr>
              <a:t>Наказание за употребление алкоголя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Древней Греции пьяному мужу строго запрещалось сходиться с женой. Там же был издан закон, запрещающий новобрачным употреблять вино в день свадьбы.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В Древней Индии за пьянство поили кипятком, расплавленным серебром, свинцом. 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99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В Древнем Риме разрешалось безнаказанно убивать жен, злоупотреблявших спиртными напитками. </a:t>
            </a:r>
          </a:p>
        </p:txBody>
      </p:sp>
    </p:spTree>
  </p:cSld>
  <p:clrMapOvr>
    <a:masterClrMapping/>
  </p:clrMapOvr>
  <p:transition advTm="27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152400" y="3124200"/>
            <a:ext cx="4465638" cy="3598863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/>
              <a:t>МАЛЕНЬКИЙ </a:t>
            </a:r>
          </a:p>
          <a:p>
            <a:pPr algn="ctr" eaLnBrk="0" hangingPunct="0"/>
            <a:r>
              <a:rPr lang="ru-RU" b="1"/>
              <a:t>РЕБЁНОК</a:t>
            </a:r>
          </a:p>
          <a:p>
            <a:pPr algn="ctr" eaLnBrk="0" hangingPunct="0"/>
            <a:r>
              <a:rPr lang="ru-RU" b="1"/>
              <a:t>МОЖЕТ ПОГИБНУТЬ</a:t>
            </a:r>
          </a:p>
          <a:p>
            <a:pPr algn="ctr" eaLnBrk="0" hangingPunct="0"/>
            <a:r>
              <a:rPr lang="ru-RU" b="1"/>
              <a:t>от стакана</a:t>
            </a:r>
          </a:p>
          <a:p>
            <a:pPr algn="ctr" eaLnBrk="0" hangingPunct="0"/>
            <a:r>
              <a:rPr lang="ru-RU" b="1"/>
              <a:t>ВОДКИ</a:t>
            </a:r>
          </a:p>
        </p:txBody>
      </p:sp>
      <p:sp>
        <p:nvSpPr>
          <p:cNvPr id="262147" name="AutoShape 3"/>
          <p:cNvSpPr>
            <a:spLocks noChangeArrowheads="1"/>
          </p:cNvSpPr>
          <p:nvPr/>
        </p:nvSpPr>
        <p:spPr bwMode="auto">
          <a:xfrm>
            <a:off x="5029200" y="381000"/>
            <a:ext cx="4284663" cy="3886200"/>
          </a:xfrm>
          <a:prstGeom prst="irregularSeal1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Смертельная доза 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для взрослого 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6-8 г спирта 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на 1 кг массы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АЛКОГОЛЬ – СМЕРТЕЛЬНЫЙ ВРАГ</a:t>
            </a:r>
          </a:p>
        </p:txBody>
      </p:sp>
      <p:pic>
        <p:nvPicPr>
          <p:cNvPr id="26214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139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50" name="Object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005263"/>
            <a:ext cx="1250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/>
      <p:bldP spid="262147" grpId="0" animBg="1"/>
      <p:bldP spid="2621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685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1902A6"/>
                </a:solidFill>
                <a:latin typeface="Times New Roman" pitchFamily="18" charset="0"/>
              </a:rPr>
              <a:t>Влияние алкоголя на печень. 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57200" y="1452563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Повреждение печени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5867400" y="1524000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Цирроз печени</a:t>
            </a:r>
          </a:p>
        </p:txBody>
      </p:sp>
      <p:pic>
        <p:nvPicPr>
          <p:cNvPr id="231434" name="Picture 10" descr="38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598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5" name="Picture 11" descr="706187_11006724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8" grpId="0"/>
      <p:bldP spid="2314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1902A6"/>
                </a:solidFill>
                <a:latin typeface="Times New Roman" pitchFamily="18" charset="0"/>
              </a:rPr>
              <a:t>Изменения в головном мозге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371600"/>
            <a:ext cx="3810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100г вина убивает 500 нейронов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170298"/>
                </a:solidFill>
                <a:latin typeface="Times New Roman" pitchFamily="18" charset="0"/>
              </a:rPr>
              <a:t>100г пива убивает 3000 нейронов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100г водки убивает 7500 нейронов</a:t>
            </a:r>
            <a:r>
              <a:rPr lang="ru-RU" sz="2800" smtClean="0"/>
              <a:t> </a:t>
            </a:r>
          </a:p>
        </p:txBody>
      </p:sp>
      <p:pic>
        <p:nvPicPr>
          <p:cNvPr id="20484" name="Picture 4" descr="ed3eed822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962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045075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Мозг выпившего алкоголь человека – это кладбище нейронов </a:t>
            </a:r>
            <a:endParaRPr 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486" name="Picture 6" descr="1242901825_klmoz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05275"/>
            <a:ext cx="4267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7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990000"/>
                </a:solidFill>
                <a:latin typeface="Times New Roman" pitchFamily="18" charset="0"/>
              </a:rPr>
              <a:t>Высказывания известных людей о вреде курения</a:t>
            </a:r>
            <a:r>
              <a:rPr lang="ru-RU" sz="4000" smtClean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«Не огорчайте ваше сердце табачищем». 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   И. П. Павлов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«Табак приносит вред телу, разрушает разум, отупляет целые нации».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      О. Бальзак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«Всякий курящий должен знать, что он отравляет не только себя, но и других».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Н. А. Семашко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«От курения тупеешь, оно не совместимо с творческой работой»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                                                                И. Гёте</a:t>
            </a:r>
          </a:p>
        </p:txBody>
      </p:sp>
    </p:spTree>
  </p:cSld>
  <p:clrMapOvr>
    <a:masterClrMapping/>
  </p:clrMapOvr>
  <p:transition advTm="1457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019800" cy="914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902A6"/>
                </a:solidFill>
                <a:latin typeface="Times New Roman" pitchFamily="18" charset="0"/>
              </a:rPr>
              <a:t>Пивной алкоголизм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143000" y="6096000"/>
            <a:ext cx="7269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1902A6"/>
                </a:solidFill>
                <a:latin typeface="Times New Roman" pitchFamily="18" charset="0"/>
              </a:rPr>
              <a:t>Кто пиво пьет больше – у того брюхо толще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248400" y="1447800"/>
            <a:ext cx="278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«Ожирение сердца»</a:t>
            </a:r>
          </a:p>
        </p:txBody>
      </p:sp>
      <p:pic>
        <p:nvPicPr>
          <p:cNvPr id="233477" name="Picture 5" descr="AG00624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95600"/>
            <a:ext cx="2219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8" name="Picture 6" descr="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3048000"/>
            <a:ext cx="30861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9" name="Picture 7" descr="1241535762_piv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0"/>
            <a:ext cx="2365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0" name="Picture 8" descr="679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990600"/>
            <a:ext cx="383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5" grpId="0"/>
      <p:bldP spid="2334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1247843659_big_384808_russians_alcohol_mort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410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 descr="s34635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-457200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2" name="Picture 4" descr="1260181945_1800092_efc58a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3276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3" name="Picture 5" descr="27123728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-28575"/>
            <a:ext cx="32766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4" name="Picture 6" descr="18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0"/>
            <a:ext cx="3581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5" name="Picture 7" descr="clef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7388" y="3886200"/>
            <a:ext cx="2684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6" name="Picture 8" descr="1260181990_1800095_cf57f6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57150" y="2819400"/>
            <a:ext cx="333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838200" y="457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990000"/>
                </a:solidFill>
                <a:latin typeface="Monotype Corsiva" pitchFamily="66" charset="0"/>
              </a:rPr>
              <a:t>Анкетировано</a:t>
            </a:r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524000" y="15240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000066"/>
                </a:solidFill>
                <a:latin typeface="Times New Roman" pitchFamily="18" charset="0"/>
              </a:rPr>
              <a:t>62 учащихся 5-11 классов.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304800" y="3048000"/>
            <a:ext cx="3733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800" b="1" i="1">
                <a:solidFill>
                  <a:schemeClr val="tx2"/>
                </a:solidFill>
                <a:latin typeface="Times New Roman" pitchFamily="18" charset="0"/>
              </a:rPr>
              <a:t>Из них:</a:t>
            </a:r>
          </a:p>
          <a:p>
            <a:pPr marL="342900" indent="-342900"/>
            <a:endParaRPr lang="ru-RU" sz="2800" b="1" i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800" b="1" i="1">
                <a:solidFill>
                  <a:srgbClr val="990000"/>
                </a:solidFill>
                <a:latin typeface="Times New Roman" pitchFamily="18" charset="0"/>
              </a:rPr>
              <a:t>девочек  - 35 (56%)</a:t>
            </a:r>
          </a:p>
          <a:p>
            <a:pPr marL="342900" indent="-342900"/>
            <a:endParaRPr lang="ru-RU" sz="2800" b="1" i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мальчиков – 27 (44%)</a:t>
            </a:r>
          </a:p>
        </p:txBody>
      </p:sp>
      <p:pic>
        <p:nvPicPr>
          <p:cNvPr id="23557" name="Picture 20" descr="Картинка 16 из 54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14600"/>
            <a:ext cx="5076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  <p:bldP spid="102408" grpId="0"/>
      <p:bldP spid="1024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990000"/>
                </a:solidFill>
                <a:latin typeface="Times New Roman" pitchFamily="18" charset="0"/>
              </a:rPr>
              <a:t>Пробовали курить 33 (48)* человек 53 (59%)*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Из них мальчиков: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 24 (33)* человек 72 (69%)*</a:t>
            </a:r>
            <a:r>
              <a:rPr lang="ru-RU" sz="2800" b="1" i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5 класс – 0 человека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6 класс – 3 человека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7 класс – 6 человек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8 класс – 7 человек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9 класс – 5 человек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10 класс - 1 человек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11 класс - 1 человек</a:t>
            </a:r>
          </a:p>
        </p:txBody>
      </p:sp>
      <p:pic>
        <p:nvPicPr>
          <p:cNvPr id="24580" name="Picture 5" descr="Задайся целью бросить курить!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843463"/>
            <a:ext cx="9144000" cy="2014537"/>
          </a:xfrm>
          <a:noFill/>
        </p:spPr>
      </p:pic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4495800" y="1600200"/>
            <a:ext cx="4267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Девочек: </a:t>
            </a:r>
          </a:p>
          <a:p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9 (15)* человек  27 (31%)*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5, 6, 11 класс – 0 человек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7 класс – 3 человека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8 класс – 2 человека 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9 класс – 2 человека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10 класс – 2 девушки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944813" y="4495800"/>
            <a:ext cx="619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66"/>
                </a:solidFill>
              </a:rPr>
              <a:t>* - результат анкетирования  прошлого года</a:t>
            </a:r>
          </a:p>
        </p:txBody>
      </p:sp>
    </p:spTree>
  </p:cSld>
  <p:clrMapOvr>
    <a:masterClrMapping/>
  </p:clrMapOvr>
  <p:transition advTm="33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1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1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1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/>
      <p:bldP spid="81923" grpId="0" build="p"/>
      <p:bldP spid="819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990000"/>
                </a:solidFill>
                <a:latin typeface="Times New Roman" pitchFamily="18" charset="0"/>
              </a:rPr>
              <a:t>Курят 11 (11)* человек - это 17 (13%)*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4724400" y="3962400"/>
            <a:ext cx="4618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В 8 классе – 4 человека (36%)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953000" y="23622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В 7 классе – 1 учащийся (9% из числа курящих)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57912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В 5, 6, 10 и 11 классах курящих нет </a:t>
            </a:r>
          </a:p>
        </p:txBody>
      </p:sp>
      <p:pic>
        <p:nvPicPr>
          <p:cNvPr id="104462" name="Picture 14" descr="Картинка 2 из 19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4906963" y="5486400"/>
            <a:ext cx="423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В 9 классе – 6 человека (55%)</a:t>
            </a:r>
          </a:p>
        </p:txBody>
      </p:sp>
    </p:spTree>
  </p:cSld>
  <p:clrMapOvr>
    <a:masterClrMapping/>
  </p:clrMapOvr>
  <p:transition advTm="19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7" grpId="0"/>
      <p:bldP spid="104458" grpId="0"/>
      <p:bldP spid="104459" grpId="0"/>
      <p:bldP spid="1044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429000" y="2286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В школе выкуривается в день более 75 сигарет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52400" y="4114800"/>
            <a:ext cx="464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10 курящих хотели бы бросить курить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429000" y="28956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54 человека считают курение НЕ МОДНЫМ 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429000" y="2362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6 человек считают курение модным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352800" y="685800"/>
            <a:ext cx="5791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23 человека попробовали курить из-за любопытства;</a:t>
            </a:r>
          </a:p>
          <a:p>
            <a:pPr marL="342900" indent="-342900">
              <a:buFontTx/>
              <a:buAutoNum type="arabicPlain" startAt="44"/>
            </a:pPr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- из-за стремления показаться взрослым и «крутым»;</a:t>
            </a:r>
          </a:p>
          <a:p>
            <a:pPr marL="342900" indent="-342900"/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17 – из-за желания быть принятым в компанию </a:t>
            </a:r>
          </a:p>
          <a:p>
            <a:pPr marL="342900" indent="-342900"/>
            <a:endParaRPr lang="ru-RU" sz="20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52400" y="35052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58 человек считают, что курение опасно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28600" y="45720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Семеро их одиннадцати начали курить в 10-15 лет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52400" y="53340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32 человека считают, что курящие травят себя и других</a:t>
            </a:r>
          </a:p>
        </p:txBody>
      </p:sp>
      <p:pic>
        <p:nvPicPr>
          <p:cNvPr id="26634" name="Picture 14" descr="Картинка 98 из 17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32004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5" descr="ae6e6e54cd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4038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6156325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24 человека считают, что курение личное дело каждого</a:t>
            </a:r>
          </a:p>
        </p:txBody>
      </p:sp>
    </p:spTree>
  </p:cSld>
  <p:clrMapOvr>
    <a:masterClrMapping/>
  </p:clrMapOvr>
  <p:transition advTm="41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  <p:bldP spid="62473" grpId="0"/>
      <p:bldP spid="62474" grpId="0"/>
      <p:bldP spid="62475" grpId="0"/>
      <p:bldP spid="62476" grpId="0"/>
      <p:bldP spid="62477" grpId="0"/>
      <p:bldP spid="624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990000"/>
                </a:solidFill>
                <a:latin typeface="Times New Roman" pitchFamily="18" charset="0"/>
              </a:rPr>
              <a:t>Употребляют спиртные напитки</a:t>
            </a:r>
            <a:br>
              <a:rPr lang="ru-RU" sz="4000" b="1" i="1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rgbClr val="990000"/>
                </a:solidFill>
                <a:latin typeface="Times New Roman" pitchFamily="18" charset="0"/>
              </a:rPr>
              <a:t>34 человека - это 55%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5105400" y="1447800"/>
            <a:ext cx="3856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14 человек(41%) – </a:t>
            </a:r>
          </a:p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1-2 раза в месяц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57200" y="14478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20 человек (59%) – несколько раз в год</a:t>
            </a: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2667000"/>
            <a:ext cx="423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Из них: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6 класс - 3 человека (9%)</a:t>
            </a: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0" y="51054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10 класс - 3 человека (9%)</a:t>
            </a:r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4724400" y="2743200"/>
            <a:ext cx="423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Из них: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7 класс - 3 человека (9%)</a:t>
            </a: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152400" y="4572000"/>
            <a:ext cx="423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9 класс - 3 человека (9%)</a:t>
            </a: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0" y="4114800"/>
            <a:ext cx="423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8 класс - 6 человек (18%)</a:t>
            </a: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0" y="3581400"/>
            <a:ext cx="423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7 класс - 5 человека (15%)</a:t>
            </a: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4648200" y="3733800"/>
            <a:ext cx="423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8 класс - 2 человека (3%)</a:t>
            </a:r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4648200" y="4267200"/>
            <a:ext cx="423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9 класс - 4 человека (6%)</a:t>
            </a: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4648200" y="48768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10 класс - 2 человека (3%)</a:t>
            </a:r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4572000" y="54864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11 класс – 2 человека (3%)</a:t>
            </a:r>
          </a:p>
        </p:txBody>
      </p:sp>
    </p:spTree>
  </p:cSld>
  <p:clrMapOvr>
    <a:masterClrMapping/>
  </p:clrMapOvr>
  <p:transition advTm="17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3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17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13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97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81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69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3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37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/>
      <p:bldP spid="253956" grpId="0"/>
      <p:bldP spid="253959" grpId="0"/>
      <p:bldP spid="253961" grpId="0"/>
      <p:bldP spid="253962" grpId="0"/>
      <p:bldP spid="253963" grpId="0"/>
      <p:bldP spid="253964" grpId="0"/>
      <p:bldP spid="253965" grpId="0"/>
      <p:bldP spid="253966" grpId="0"/>
      <p:bldP spid="253967" grpId="0"/>
      <p:bldP spid="253968" grpId="0"/>
      <p:bldP spid="2539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184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213" y="457200"/>
            <a:ext cx="2362200" cy="2001838"/>
          </a:xfrm>
          <a:noFill/>
        </p:spPr>
      </p:pic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2520950" y="609600"/>
            <a:ext cx="662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15 человек (24%) считают, что при употреблении алкоголя есть положительные стороны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04800" y="27432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00"/>
                </a:solidFill>
                <a:latin typeface="Times New Roman" pitchFamily="18" charset="0"/>
              </a:rPr>
              <a:t>46 человек (74%) считают, что широкий доступ дешевых алкогольных напитков влияет на рост потребления алкоголя среди школьников.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304800" y="43434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4 человека (6%) считают, что употребление алкоголя составляющие настоящего веселья</a:t>
            </a: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381000" y="55626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00"/>
                </a:solidFill>
                <a:latin typeface="Times New Roman" pitchFamily="18" charset="0"/>
              </a:rPr>
              <a:t>4 человека (6%) считают, что употребление алкоголя это признак взросления.</a:t>
            </a:r>
          </a:p>
        </p:txBody>
      </p:sp>
    </p:spTree>
  </p:cSld>
  <p:clrMapOvr>
    <a:masterClrMapping/>
  </p:clrMapOvr>
  <p:transition advTm="31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/>
      <p:bldP spid="251910" grpId="0"/>
      <p:bldP spid="251911" grpId="0"/>
      <p:bldP spid="2519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Картинка 15 из 19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0908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>1 сигарета сокращает жизнь на 15мин;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1 пачка сигарет — на 5 ч;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>тот, кто курит 1 год, теряет 3 месяца жизни;</a:t>
            </a:r>
            <a:r>
              <a:rPr lang="ru-RU" b="1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кто курит 4 года — теряет 1 год жизни;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  <a:latin typeface="Times New Roman" pitchFamily="18" charset="0"/>
              </a:rPr>
              <a:t>кто курит 20 лет — 5 лет;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кто курит 40 лет — 10 лет </a:t>
            </a:r>
          </a:p>
        </p:txBody>
      </p:sp>
    </p:spTree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990000"/>
                </a:solidFill>
                <a:latin typeface="Times New Roman" pitchFamily="18" charset="0"/>
              </a:rPr>
              <a:t>по данным ВОЗ</a:t>
            </a:r>
            <a:r>
              <a:rPr lang="ru-RU" smtClean="0"/>
              <a:t> </a:t>
            </a:r>
            <a:endParaRPr lang="ru-RU" b="1" smtClean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228600" y="1600200"/>
            <a:ext cx="4191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000">
                <a:latin typeface="Times New Roman" pitchFamily="18" charset="0"/>
              </a:rPr>
              <a:t/>
            </a:r>
            <a:br>
              <a:rPr lang="ru-RU" sz="1000">
                <a:latin typeface="Times New Roman" pitchFamily="18" charset="0"/>
              </a:rPr>
            </a:br>
            <a:r>
              <a:rPr lang="ru-RU" sz="3200" b="1" i="1">
                <a:solidFill>
                  <a:srgbClr val="000066"/>
                </a:solidFill>
                <a:latin typeface="Times New Roman" pitchFamily="18" charset="0"/>
              </a:rPr>
              <a:t>От курения ежегодно умирают 2,5—3 млн. человек, </a:t>
            </a:r>
          </a:p>
          <a:p>
            <a:endParaRPr lang="ru-RU" sz="3200" b="1" i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34153" name="Picture 9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343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0" descr="Задайся целью бросить курить!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28600" y="4495800"/>
            <a:ext cx="3886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114800" y="5334000"/>
            <a:ext cx="520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00"/>
                </a:solidFill>
                <a:latin typeface="Times New Roman" pitchFamily="18" charset="0"/>
              </a:rPr>
              <a:t>это -  1 человек каждые 10 сек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14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0" grpId="0"/>
      <p:bldP spid="134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  <a:latin typeface="Times New Roman" pitchFamily="18" charset="0"/>
              </a:rPr>
              <a:t>История открытия табака и распространения табакокурения</a:t>
            </a:r>
            <a:r>
              <a:rPr lang="ru-RU" sz="4000" smtClean="0"/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209800"/>
            <a:ext cx="51054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i="1" smtClean="0">
                <a:solidFill>
                  <a:srgbClr val="000099"/>
                </a:solidFill>
                <a:latin typeface="Times New Roman" pitchFamily="18" charset="0"/>
              </a:rPr>
              <a:t>Геродот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первым упоминал о том, что скифы вдыхали дым сжигаемых растений (</a:t>
            </a:r>
            <a:r>
              <a:rPr lang="en-US" b="1" smtClean="0">
                <a:latin typeface="Times New Roman" pitchFamily="18" charset="0"/>
              </a:rPr>
              <a:t>XXI – XVIII </a:t>
            </a:r>
            <a:r>
              <a:rPr lang="ru-RU" b="1" smtClean="0">
                <a:latin typeface="Times New Roman" pitchFamily="18" charset="0"/>
              </a:rPr>
              <a:t>вв. до н.э.)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</p:txBody>
      </p:sp>
      <p:pic>
        <p:nvPicPr>
          <p:cNvPr id="171012" name="Picture 4" descr="герод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705100" cy="3657600"/>
          </a:xfrm>
          <a:prstGeom prst="rect">
            <a:avLst/>
          </a:prstGeom>
          <a:noFill/>
          <a:ln w="9525">
            <a:solidFill>
              <a:srgbClr val="0000F6"/>
            </a:solidFill>
            <a:miter lim="800000"/>
            <a:headEnd/>
            <a:tailEnd/>
          </a:ln>
        </p:spPr>
      </p:pic>
    </p:spTree>
  </p:cSld>
  <p:clrMapOvr>
    <a:masterClrMapping/>
  </p:clrMapOvr>
  <p:transition advTm="19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1902A6"/>
                </a:solidFill>
                <a:latin typeface="Times New Roman" pitchFamily="18" charset="0"/>
              </a:rPr>
              <a:t>Статистика смертности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24400"/>
            <a:ext cx="84582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1902A6"/>
                </a:solidFill>
                <a:latin typeface="Times New Roman" pitchFamily="18" charset="0"/>
              </a:rPr>
              <a:t>Смертность среди мужчин увеличилась в 2,5 раза, среди женщин – в 3 раза.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	В </a:t>
            </a:r>
            <a:r>
              <a:rPr lang="ru-RU" sz="2800" b="1" smtClean="0">
                <a:latin typeface="Times New Roman" pitchFamily="18" charset="0"/>
              </a:rPr>
              <a:t>Белоруси мужчины живут на 18 лет меньше, чем в США и на 12 лет меньше, чем в Европе.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260100" name="Picture 4" descr="40gradusoff"/>
          <p:cNvPicPr>
            <a:picLocks noChangeAspect="1" noChangeArrowheads="1"/>
          </p:cNvPicPr>
          <p:nvPr/>
        </p:nvPicPr>
        <p:blipFill>
          <a:blip r:embed="rId3" cstate="print"/>
          <a:srcRect l="3188" r="2802"/>
          <a:stretch>
            <a:fillRect/>
          </a:stretch>
        </p:blipFill>
        <p:spPr bwMode="auto">
          <a:xfrm>
            <a:off x="58738" y="1390650"/>
            <a:ext cx="4970462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5029200" y="1295400"/>
            <a:ext cx="4114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</a:rPr>
              <a:t>Алкогольная смертность в Сибири составляет </a:t>
            </a:r>
          </a:p>
          <a:p>
            <a:r>
              <a:rPr lang="ru-RU" sz="2600" b="1">
                <a:latin typeface="Times New Roman" pitchFamily="18" charset="0"/>
              </a:rPr>
              <a:t>22 % от общего уровня.</a:t>
            </a: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2600" b="1">
                <a:solidFill>
                  <a:srgbClr val="1902A6"/>
                </a:solidFill>
                <a:latin typeface="Times New Roman" pitchFamily="18" charset="0"/>
              </a:rPr>
              <a:t>В Центральном федеральном округе -12%</a:t>
            </a: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2600" b="1">
                <a:latin typeface="Times New Roman" pitchFamily="18" charset="0"/>
              </a:rPr>
              <a:t>Всего алкоголиков </a:t>
            </a:r>
          </a:p>
          <a:p>
            <a:r>
              <a:rPr lang="ru-RU" sz="2600" b="1">
                <a:latin typeface="Times New Roman" pitchFamily="18" charset="0"/>
              </a:rPr>
              <a:t>7 миллионов</a:t>
            </a:r>
          </a:p>
        </p:txBody>
      </p:sp>
    </p:spTree>
  </p:cSld>
  <p:clrMapOvr>
    <a:masterClrMapping/>
  </p:clrMapOvr>
  <p:transition advTm="26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build="p"/>
      <p:bldP spid="2601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31m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28600"/>
            <a:ext cx="9144000" cy="7086600"/>
          </a:xfrm>
          <a:noFill/>
        </p:spPr>
      </p:pic>
      <p:sp>
        <p:nvSpPr>
          <p:cNvPr id="100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2590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66"/>
                </a:solidFill>
                <a:latin typeface="Monotype Corsiva" pitchFamily="66" charset="0"/>
              </a:rPr>
              <a:t>Итак, для первой части населения проблемой является бросить курить, для второй – не «заразиться» привычкой курить, избежать влияния курящего общества и сохранить свое здоровье.</a:t>
            </a:r>
            <a:br>
              <a:rPr lang="ru-RU" sz="2800" b="1" i="1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ru-RU" b="1" i="1" smtClean="0">
                <a:solidFill>
                  <a:srgbClr val="FF00FF"/>
                </a:solidFill>
                <a:latin typeface="Monotype Corsiva" pitchFamily="66" charset="0"/>
              </a:rPr>
              <a:t>Так будьте здоровы!</a:t>
            </a:r>
          </a:p>
        </p:txBody>
      </p:sp>
    </p:spTree>
  </p:cSld>
  <p:clrMapOvr>
    <a:masterClrMapping/>
  </p:clrMapOvr>
  <p:transition advTm="16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Интересные факты</a:t>
            </a:r>
            <a:r>
              <a:rPr lang="ru-RU" smtClean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1676400"/>
          <a:ext cx="8381999" cy="448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5699"/>
                <a:gridCol w="1667500"/>
                <a:gridCol w="1828800"/>
              </a:tblGrid>
              <a:tr h="751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Курящие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курящие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Нервные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Понижение слуха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Плохая память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Плохое физическое состояние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 Плохое умственное состояние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 Нечистоплотны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Плохие отметки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 Медленно соображают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928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 descr="bg-03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381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FF00FF"/>
                </a:solidFill>
                <a:latin typeface="Monotype Corsiva" pitchFamily="66" charset="0"/>
              </a:rPr>
              <a:t>Советы для желающих бросить курить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28600" y="669925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. 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·  </a:t>
            </a:r>
            <a:r>
              <a:rPr lang="ru-RU" sz="2000" b="1">
                <a:solidFill>
                  <a:srgbClr val="CCECFF"/>
                </a:solidFill>
                <a:latin typeface="Times New Roman" pitchFamily="18" charset="0"/>
              </a:rPr>
              <a:t>Главное условие - ты действительно должен хотеть бросить курить, это решение должно быть принято тобою и никем не навязано. </a:t>
            </a:r>
          </a:p>
          <a:p>
            <a:endParaRPr lang="ru-RU" sz="2000" b="1">
              <a:solidFill>
                <a:srgbClr val="CCECFF"/>
              </a:solidFill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·  </a:t>
            </a:r>
            <a:r>
              <a:rPr lang="ru-RU" sz="2000" b="1">
                <a:solidFill>
                  <a:srgbClr val="FFCCFF"/>
                </a:solidFill>
                <a:latin typeface="Times New Roman" pitchFamily="18" charset="0"/>
              </a:rPr>
              <a:t>Сообщи членам своей семьи и друзьям о принятом решении и о том, какая помощь с их стороны тебе потребуется (попроси их не уговаривать тебя, не предлагать выкурить "только одну" сигаретку).</a:t>
            </a:r>
            <a:r>
              <a:rPr lang="ru-RU" sz="2000" b="1">
                <a:latin typeface="Times New Roman" pitchFamily="18" charset="0"/>
              </a:rPr>
              <a:t> </a:t>
            </a:r>
          </a:p>
          <a:p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solidFill>
                  <a:srgbClr val="FFFF99"/>
                </a:solidFill>
                <a:latin typeface="Times New Roman" pitchFamily="18" charset="0"/>
              </a:rPr>
              <a:t>·  Помни, вначале будет тяжелее всего, потом станет легче. </a:t>
            </a:r>
          </a:p>
          <a:p>
            <a:endParaRPr lang="ru-RU" sz="2000" b="1">
              <a:solidFill>
                <a:srgbClr val="FFFF99"/>
              </a:solidFill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·  </a:t>
            </a:r>
            <a:r>
              <a:rPr lang="ru-RU" sz="2000" b="1">
                <a:solidFill>
                  <a:srgbClr val="CCECFF"/>
                </a:solidFill>
                <a:latin typeface="Times New Roman" pitchFamily="18" charset="0"/>
              </a:rPr>
              <a:t>В моменты сильного желания затянуться сигаретой, старайся отвлечься хотя бы на несколько минут. Например, позвони по телефону. Возможно, после этого ты уже не вспомнишь о сигарете. </a:t>
            </a:r>
          </a:p>
          <a:p>
            <a:endParaRPr lang="ru-RU" sz="2000" b="1">
              <a:solidFill>
                <a:srgbClr val="CCECFF"/>
              </a:solidFill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·  </a:t>
            </a:r>
            <a:r>
              <a:rPr lang="ru-RU" sz="2000" b="1">
                <a:solidFill>
                  <a:srgbClr val="FFCCFF"/>
                </a:solidFill>
                <a:latin typeface="Times New Roman" pitchFamily="18" charset="0"/>
              </a:rPr>
              <a:t>Каждое утро давай себе обещание прожить один сегодняшний день без сигареты, что бы ни случилось.</a:t>
            </a:r>
            <a:r>
              <a:rPr lang="ru-RU" sz="2000" b="1">
                <a:latin typeface="Times New Roman" pitchFamily="18" charset="0"/>
              </a:rPr>
              <a:t> </a:t>
            </a:r>
          </a:p>
          <a:p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·  </a:t>
            </a:r>
            <a:r>
              <a:rPr lang="ru-RU" sz="2000" b="1">
                <a:solidFill>
                  <a:srgbClr val="FFFF99"/>
                </a:solidFill>
                <a:latin typeface="Times New Roman" pitchFamily="18" charset="0"/>
              </a:rPr>
              <a:t>Никогда не допускай самую опасную мысль - "одну можно... одна не повредит, а потом точно больше не закурю..." Именно она и повредит - весь твой прогресс и старания мигом</a:t>
            </a:r>
            <a:r>
              <a:rPr lang="ru-RU" i="1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43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build="p"/>
      <p:bldP spid="553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Картинка 7 из 161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7" name="Picture 7" descr="Картинка 2 из 1612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00200"/>
            <a:ext cx="3095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  <a:latin typeface="Times New Roman" pitchFamily="18" charset="0"/>
              </a:rPr>
              <a:t>Христофор Колумб (1492 г)</a:t>
            </a:r>
            <a:r>
              <a:rPr lang="ru-RU" smtClean="0"/>
              <a:t> 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4114800" y="5700713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Открытие Колумбом Америки в 1492 г. </a:t>
            </a:r>
          </a:p>
        </p:txBody>
      </p:sp>
    </p:spTree>
  </p:cSld>
  <p:clrMapOvr>
    <a:masterClrMapping/>
  </p:clrMapOvr>
  <p:transition advTm="16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/>
      <p:bldP spid="189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Картинка 24 из 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2742" b="36000"/>
          <a:stretch>
            <a:fillRect/>
          </a:stretch>
        </p:blipFill>
        <p:spPr bwMode="auto">
          <a:xfrm>
            <a:off x="5029200" y="1600200"/>
            <a:ext cx="3617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5" name="Picture 7" descr="Картинка 35 из 6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  <a:latin typeface="Times New Roman" pitchFamily="18" charset="0"/>
              </a:rPr>
              <a:t>Наказание курильщиков в средневековье</a:t>
            </a: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1143000" y="5791200"/>
            <a:ext cx="749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Голова с трубкой во рту выставлялась на площадях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Tm="19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4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Картинка 1 из 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3362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3" name="Picture 7" descr="Картинка 6 из 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52400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  <a:latin typeface="Times New Roman" pitchFamily="18" charset="0"/>
              </a:rPr>
              <a:t>Наказание курильщиков на Руси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3048000" y="5670550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отрезание носа или ушей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Tm="18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  <p:bldP spid="1935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32004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latin typeface="Times New Roman" pitchFamily="18" charset="0"/>
              </a:rPr>
              <a:t>Во времена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Петра </a:t>
            </a: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en-US" sz="2800" b="1" smtClean="0">
                <a:latin typeface="Times New Roman" pitchFamily="18" charset="0"/>
              </a:rPr>
              <a:t> </a:t>
            </a:r>
            <a:endParaRPr lang="ru-RU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latin typeface="Times New Roman" pitchFamily="18" charset="0"/>
              </a:rPr>
              <a:t>табак оказался официально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latin typeface="Times New Roman" pitchFamily="18" charset="0"/>
              </a:rPr>
              <a:t>разрешённым (1697 г.), правда, наложив на него высокую пошлину.</a:t>
            </a:r>
          </a:p>
        </p:txBody>
      </p:sp>
      <p:pic>
        <p:nvPicPr>
          <p:cNvPr id="217093" name="Picture 5" descr="pe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4702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9" descr="Картинка 40 из 25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85344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3183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</a:rPr>
              <a:t>Вред курения</a:t>
            </a:r>
          </a:p>
        </p:txBody>
      </p:sp>
      <p:pic>
        <p:nvPicPr>
          <p:cNvPr id="10243" name="Picture 4" descr="wo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4000" contrast="54000"/>
          </a:blip>
          <a:srcRect/>
          <a:stretch>
            <a:fillRect/>
          </a:stretch>
        </p:blipFill>
        <p:spPr>
          <a:xfrm>
            <a:off x="1752600" y="1546225"/>
            <a:ext cx="5334000" cy="5311775"/>
          </a:xfrm>
          <a:noFill/>
        </p:spPr>
      </p:pic>
      <p:sp>
        <p:nvSpPr>
          <p:cNvPr id="9626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304800" y="838200"/>
            <a:ext cx="84582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b="1" smtClean="0">
                <a:solidFill>
                  <a:srgbClr val="000099"/>
                </a:solidFill>
                <a:latin typeface="Monotype Corsiva" pitchFamily="66" charset="0"/>
              </a:rPr>
              <a:t>Курение – одна из наиболее распространенных привычек, наносящих урон здоровью человека и целому обществу</a:t>
            </a:r>
            <a:r>
              <a:rPr lang="ru-RU" b="1" smtClean="0">
                <a:solidFill>
                  <a:srgbClr val="000099"/>
                </a:solidFill>
              </a:rPr>
              <a:t>.</a:t>
            </a:r>
            <a:r>
              <a:rPr lang="ru-RU" smtClean="0"/>
              <a:t> 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038600" y="3200400"/>
            <a:ext cx="762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3962400" y="4114800"/>
            <a:ext cx="914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47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1603</TotalTime>
  <Words>1283</Words>
  <Application>Microsoft Office PowerPoint</Application>
  <PresentationFormat>Экран (4:3)</PresentationFormat>
  <Paragraphs>245</Paragraphs>
  <Slides>33</Slides>
  <Notes>33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Презентация PowerPoint</vt:lpstr>
      <vt:lpstr>Высказывания известных людей о вреде курения.</vt:lpstr>
      <vt:lpstr>История открытия табака и распространения табакокурения </vt:lpstr>
      <vt:lpstr>Христофор Колумб (1492 г) </vt:lpstr>
      <vt:lpstr>Наказание курильщиков в средневековье</vt:lpstr>
      <vt:lpstr>Наказание курильщиков на Руси</vt:lpstr>
      <vt:lpstr>Презентация PowerPoint</vt:lpstr>
      <vt:lpstr>Презентация PowerPoint</vt:lpstr>
      <vt:lpstr>Вред курения</vt:lpstr>
      <vt:lpstr>1. Влияние табачного дыма на кровь и мозг. </vt:lpstr>
      <vt:lpstr>2. Влияние табака на органы дыхания.</vt:lpstr>
      <vt:lpstr>2. Влияние табака на органы дыхания.</vt:lpstr>
      <vt:lpstr>3. Влияние табака на печень и органы пищеварения</vt:lpstr>
      <vt:lpstr>4. Сигареты и окружающая среда</vt:lpstr>
      <vt:lpstr>И. Н. Миклухо-Маклай </vt:lpstr>
      <vt:lpstr>Наказание за употребление алкоголя</vt:lpstr>
      <vt:lpstr>Презентация PowerPoint</vt:lpstr>
      <vt:lpstr>Влияние алкоголя на печень. </vt:lpstr>
      <vt:lpstr>Изменения в головном мозге</vt:lpstr>
      <vt:lpstr>Пивной алкоголизм</vt:lpstr>
      <vt:lpstr>Презентация PowerPoint</vt:lpstr>
      <vt:lpstr>Презентация PowerPoint</vt:lpstr>
      <vt:lpstr>Пробовали курить 33 (48)* человек 53 (59%)*</vt:lpstr>
      <vt:lpstr>Курят 11 (11)* человек - это 17 (13%)*</vt:lpstr>
      <vt:lpstr>Презентация PowerPoint</vt:lpstr>
      <vt:lpstr>Употребляют спиртные напитки 34 человека - это 55%</vt:lpstr>
      <vt:lpstr>Презентация PowerPoint</vt:lpstr>
      <vt:lpstr>Презентация PowerPoint</vt:lpstr>
      <vt:lpstr>по данным ВОЗ </vt:lpstr>
      <vt:lpstr>Статистика смертности</vt:lpstr>
      <vt:lpstr>Итак, для первой части населения проблемой является бросить курить, для второй – не «заразиться» привычкой курить, избежать влияния курящего общества и сохранить свое здоровье. Так будьте здоровы!</vt:lpstr>
      <vt:lpstr>Интересные факты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21</cp:revision>
  <cp:lastPrinted>1601-01-01T00:00:00Z</cp:lastPrinted>
  <dcterms:created xsi:type="dcterms:W3CDTF">1601-01-01T00:00:00Z</dcterms:created>
  <dcterms:modified xsi:type="dcterms:W3CDTF">2014-04-18T12:11:25Z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000800bc270000000000010243100207f6000400038000</vt:lpwstr>
  </property>
</Properties>
</file>